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1a61fa407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1a61fa407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1a61fa407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1a61fa40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1a61fa407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1a61fa407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1a61fa40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a1a61fa40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1a61fa407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1a61fa407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1a61fa407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a1a61fa407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a1a61fa407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a1a61fa407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1a61fa40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1a61fa40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1a61fa40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1a61fa40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1a61fa40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1a61fa40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a1a61fa40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a1a61fa40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1a61fa40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1a61fa40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1a61fa407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1a61fa40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a1a61fa407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a1a61fa407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1a61fa40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1a61fa40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X: </a:t>
            </a:r>
            <a:r>
              <a:rPr lang="en" sz="1700"/>
              <a:t>Read the following passage and correct any grammatical errors.</a:t>
            </a:r>
            <a:endParaRPr sz="1700"/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I grew up with buckets, shovels, and nets </a:t>
            </a:r>
            <a:r>
              <a:rPr lang="en" sz="1200" u="sng">
                <a:solidFill>
                  <a:srgbClr val="012D62"/>
                </a:solidFill>
              </a:rPr>
              <a:t>waiting by the back door;</a:t>
            </a:r>
            <a:r>
              <a:rPr lang="en" sz="1200">
                <a:solidFill>
                  <a:srgbClr val="012D62"/>
                </a:solidFill>
              </a:rPr>
              <a:t> (1) hip-waders hanging in the closet; tide table charts covering the refrigerator door; and a microscope </a:t>
            </a:r>
            <a:r>
              <a:rPr lang="en" sz="1200" u="sng">
                <a:solidFill>
                  <a:srgbClr val="012D62"/>
                </a:solidFill>
              </a:rPr>
              <a:t>was sitting</a:t>
            </a:r>
            <a:r>
              <a:rPr lang="en" sz="1200">
                <a:solidFill>
                  <a:srgbClr val="012D62"/>
                </a:solidFill>
              </a:rPr>
              <a:t> (2) on the kitchen table. </a:t>
            </a:r>
            <a:r>
              <a:rPr lang="en" sz="1200" u="sng">
                <a:solidFill>
                  <a:srgbClr val="012D62"/>
                </a:solidFill>
              </a:rPr>
              <a:t>Having studied, my mother is</a:t>
            </a:r>
            <a:r>
              <a:rPr lang="en" sz="1200">
                <a:solidFill>
                  <a:srgbClr val="012D62"/>
                </a:solidFill>
              </a:rPr>
              <a:t> (3) a marine biologist. </a:t>
            </a:r>
            <a:r>
              <a:rPr lang="en" sz="1200" u="sng">
                <a:solidFill>
                  <a:srgbClr val="012D62"/>
                </a:solidFill>
              </a:rPr>
              <a:t>Our household might have been described as uncooperative.</a:t>
            </a:r>
            <a:r>
              <a:rPr lang="en" sz="1200">
                <a:solidFill>
                  <a:srgbClr val="012D62"/>
                </a:solidFill>
              </a:rPr>
              <a:t> (4) Our meals weren’t always served in the expected order of breakfast, lunch, and supper. Everything </a:t>
            </a:r>
            <a:r>
              <a:rPr lang="en" sz="1200" u="sng">
                <a:solidFill>
                  <a:srgbClr val="012D62"/>
                </a:solidFill>
              </a:rPr>
              <a:t>was subservient to the disposal of</a:t>
            </a:r>
            <a:r>
              <a:rPr lang="en" sz="1200">
                <a:solidFill>
                  <a:srgbClr val="012D62"/>
                </a:solidFill>
              </a:rPr>
              <a:t> (5) the tides. When the tide was low, Mom</a:t>
            </a:r>
            <a:endParaRPr sz="1200">
              <a:solidFill>
                <a:srgbClr val="012D6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……………………………………………………………………………………………………………………………………………….. </a:t>
            </a:r>
            <a:endParaRPr/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2300" y="1062675"/>
            <a:ext cx="100100" cy="1201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2338" y="2501938"/>
            <a:ext cx="3038475" cy="2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2"/>
          <p:cNvSpPr txBox="1"/>
          <p:nvPr/>
        </p:nvSpPr>
        <p:spPr>
          <a:xfrm>
            <a:off x="199825" y="4499625"/>
            <a:ext cx="16428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Question</a:t>
            </a:r>
            <a:endParaRPr/>
          </a:p>
        </p:txBody>
      </p:sp>
      <p:sp>
        <p:nvSpPr>
          <p:cNvPr id="135" name="Google Shape;135;p22"/>
          <p:cNvSpPr txBox="1"/>
          <p:nvPr/>
        </p:nvSpPr>
        <p:spPr>
          <a:xfrm>
            <a:off x="7600400" y="4568875"/>
            <a:ext cx="13320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Question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/>
          <p:nvPr/>
        </p:nvSpPr>
        <p:spPr>
          <a:xfrm>
            <a:off x="7600325" y="4573650"/>
            <a:ext cx="1332000" cy="370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X: </a:t>
            </a:r>
            <a:r>
              <a:rPr lang="en" sz="1700"/>
              <a:t>Read the following passage and correct any grammatical errors.</a:t>
            </a:r>
            <a:endParaRPr sz="1700"/>
          </a:p>
        </p:txBody>
      </p:sp>
      <p:sp>
        <p:nvSpPr>
          <p:cNvPr id="142" name="Google Shape;14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I grew up with buckets, shovels, and nets </a:t>
            </a:r>
            <a:r>
              <a:rPr lang="en" sz="1200" u="sng">
                <a:solidFill>
                  <a:srgbClr val="012D62"/>
                </a:solidFill>
              </a:rPr>
              <a:t>waiting by the back door;</a:t>
            </a:r>
            <a:r>
              <a:rPr lang="en" sz="1200">
                <a:solidFill>
                  <a:srgbClr val="012D62"/>
                </a:solidFill>
              </a:rPr>
              <a:t> (1) hip-waders hanging in the closet; tide table charts covering the refrigerator door; and a microscope </a:t>
            </a:r>
            <a:r>
              <a:rPr lang="en" sz="1200" u="sng">
                <a:solidFill>
                  <a:srgbClr val="012D62"/>
                </a:solidFill>
              </a:rPr>
              <a:t>was sitting</a:t>
            </a:r>
            <a:r>
              <a:rPr lang="en" sz="1200">
                <a:solidFill>
                  <a:srgbClr val="012D62"/>
                </a:solidFill>
              </a:rPr>
              <a:t> (2) on the kitchen table. </a:t>
            </a:r>
            <a:r>
              <a:rPr lang="en" sz="1200" u="sng">
                <a:solidFill>
                  <a:srgbClr val="012D62"/>
                </a:solidFill>
              </a:rPr>
              <a:t>Having studied, my mother is</a:t>
            </a:r>
            <a:r>
              <a:rPr lang="en" sz="1200">
                <a:solidFill>
                  <a:srgbClr val="012D62"/>
                </a:solidFill>
              </a:rPr>
              <a:t> (3) a marine biologist. </a:t>
            </a:r>
            <a:r>
              <a:rPr lang="en" sz="1200" u="sng">
                <a:solidFill>
                  <a:srgbClr val="012D62"/>
                </a:solidFill>
              </a:rPr>
              <a:t>Our household might have been described as uncooperative.</a:t>
            </a:r>
            <a:r>
              <a:rPr lang="en" sz="1200">
                <a:solidFill>
                  <a:srgbClr val="012D62"/>
                </a:solidFill>
              </a:rPr>
              <a:t> (4) Our meals weren’t always served in the expected order of breakfast, lunch, and supper. Everything </a:t>
            </a:r>
            <a:r>
              <a:rPr lang="en" sz="1200" u="sng">
                <a:solidFill>
                  <a:srgbClr val="012D62"/>
                </a:solidFill>
              </a:rPr>
              <a:t>was subservient to the disposal of</a:t>
            </a:r>
            <a:r>
              <a:rPr lang="en" sz="1200">
                <a:solidFill>
                  <a:srgbClr val="012D62"/>
                </a:solidFill>
              </a:rPr>
              <a:t> (5) the tides. When the tide was low, Mom</a:t>
            </a:r>
            <a:endParaRPr sz="1200">
              <a:solidFill>
                <a:srgbClr val="012D6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……………………………………………………………………………………………………………………………………………….. </a:t>
            </a:r>
            <a:endParaRPr/>
          </a:p>
        </p:txBody>
      </p:sp>
      <p:pic>
        <p:nvPicPr>
          <p:cNvPr id="143" name="Google Shape;14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2300" y="1062675"/>
            <a:ext cx="100100" cy="1201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2338" y="2501938"/>
            <a:ext cx="3038475" cy="2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3"/>
          <p:cNvSpPr txBox="1"/>
          <p:nvPr/>
        </p:nvSpPr>
        <p:spPr>
          <a:xfrm>
            <a:off x="199825" y="4499625"/>
            <a:ext cx="16428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Question</a:t>
            </a:r>
            <a:endParaRPr/>
          </a:p>
        </p:txBody>
      </p:sp>
      <p:sp>
        <p:nvSpPr>
          <p:cNvPr id="146" name="Google Shape;146;p23"/>
          <p:cNvSpPr txBox="1"/>
          <p:nvPr/>
        </p:nvSpPr>
        <p:spPr>
          <a:xfrm>
            <a:off x="7600400" y="4568875"/>
            <a:ext cx="13320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Question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questions are complete, submit Exam 1</a:t>
            </a:r>
            <a:endParaRPr/>
          </a:p>
        </p:txBody>
      </p:sp>
      <p:sp>
        <p:nvSpPr>
          <p:cNvPr id="152" name="Google Shape;152;p24"/>
          <p:cNvSpPr txBox="1"/>
          <p:nvPr/>
        </p:nvSpPr>
        <p:spPr>
          <a:xfrm>
            <a:off x="311700" y="2634650"/>
            <a:ext cx="18873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questions</a:t>
            </a:r>
            <a:endParaRPr/>
          </a:p>
        </p:txBody>
      </p:sp>
      <p:sp>
        <p:nvSpPr>
          <p:cNvPr id="153" name="Google Shape;153;p24"/>
          <p:cNvSpPr txBox="1"/>
          <p:nvPr/>
        </p:nvSpPr>
        <p:spPr>
          <a:xfrm>
            <a:off x="7137600" y="2676650"/>
            <a:ext cx="16947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 Exam 1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/>
          <p:nvPr/>
        </p:nvSpPr>
        <p:spPr>
          <a:xfrm>
            <a:off x="7137600" y="2701275"/>
            <a:ext cx="1395300" cy="30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questions are complete, submit Exam 1</a:t>
            </a:r>
            <a:endParaRPr/>
          </a:p>
        </p:txBody>
      </p:sp>
      <p:sp>
        <p:nvSpPr>
          <p:cNvPr id="160" name="Google Shape;160;p25"/>
          <p:cNvSpPr txBox="1"/>
          <p:nvPr/>
        </p:nvSpPr>
        <p:spPr>
          <a:xfrm>
            <a:off x="311700" y="2634650"/>
            <a:ext cx="18873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questions</a:t>
            </a:r>
            <a:endParaRPr/>
          </a:p>
        </p:txBody>
      </p:sp>
      <p:sp>
        <p:nvSpPr>
          <p:cNvPr id="161" name="Google Shape;161;p25"/>
          <p:cNvSpPr txBox="1"/>
          <p:nvPr/>
        </p:nvSpPr>
        <p:spPr>
          <a:xfrm>
            <a:off x="7137600" y="2676650"/>
            <a:ext cx="16947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 Exam 1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/>
          <p:nvPr/>
        </p:nvSpPr>
        <p:spPr>
          <a:xfrm>
            <a:off x="6049500" y="2708675"/>
            <a:ext cx="2572200" cy="41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questions are complete, submit Exam 1</a:t>
            </a:r>
            <a:endParaRPr/>
          </a:p>
        </p:txBody>
      </p:sp>
      <p:sp>
        <p:nvSpPr>
          <p:cNvPr id="168" name="Google Shape;168;p26"/>
          <p:cNvSpPr txBox="1"/>
          <p:nvPr/>
        </p:nvSpPr>
        <p:spPr>
          <a:xfrm>
            <a:off x="6049500" y="2671650"/>
            <a:ext cx="27828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Confirm submission of Exam 1</a:t>
            </a:r>
            <a:endParaRPr/>
          </a:p>
        </p:txBody>
      </p:sp>
      <p:sp>
        <p:nvSpPr>
          <p:cNvPr id="169" name="Google Shape;169;p26"/>
          <p:cNvSpPr txBox="1"/>
          <p:nvPr/>
        </p:nvSpPr>
        <p:spPr>
          <a:xfrm>
            <a:off x="311700" y="2649450"/>
            <a:ext cx="1813200" cy="4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3</a:t>
            </a:r>
            <a:endParaRPr/>
          </a:p>
        </p:txBody>
      </p:sp>
      <p:cxnSp>
        <p:nvCxnSpPr>
          <p:cNvPr id="175" name="Google Shape;175;p27"/>
          <p:cNvCxnSpPr/>
          <p:nvPr/>
        </p:nvCxnSpPr>
        <p:spPr>
          <a:xfrm flipH="1" rot="10800000">
            <a:off x="3996400" y="782875"/>
            <a:ext cx="13155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3944575" y="540250"/>
            <a:ext cx="1391400" cy="47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			Exam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			Exam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			Exam 3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Welcome to Exam 1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45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This is the “......” portion of the “...”. You will have 60 minutes to complete this exam. Select ‘start’ to confirm the start of this exam.</a:t>
            </a:r>
            <a:endParaRPr/>
          </a:p>
        </p:txBody>
      </p:sp>
      <p:sp>
        <p:nvSpPr>
          <p:cNvPr id="67" name="Google Shape;67;p15"/>
          <p:cNvSpPr txBox="1"/>
          <p:nvPr/>
        </p:nvSpPr>
        <p:spPr>
          <a:xfrm>
            <a:off x="7566900" y="4359025"/>
            <a:ext cx="12654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Exam 1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/>
          <p:nvPr/>
        </p:nvSpPr>
        <p:spPr>
          <a:xfrm>
            <a:off x="266425" y="1147100"/>
            <a:ext cx="8599500" cy="86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Welcome to Exam 1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45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This is the “......” portion of the “...”. You will have 60 minutes to complete this exam. Select ‘start’ to confirm the start of this exam.</a:t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7566900" y="4359025"/>
            <a:ext cx="12654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Exam 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/>
          <p:nvPr/>
        </p:nvSpPr>
        <p:spPr>
          <a:xfrm>
            <a:off x="7570925" y="4366425"/>
            <a:ext cx="1213800" cy="3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Welcome to Exam 1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45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This is the “......” portion of the “...”. You will have 60 minutes to complete this exam. Select ‘start’ to confirm the start of this exam.</a:t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7566900" y="4359025"/>
            <a:ext cx="12654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Exam 1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X: </a:t>
            </a:r>
            <a:r>
              <a:rPr lang="en" sz="1700"/>
              <a:t>Read the following passage and correct any </a:t>
            </a:r>
            <a:r>
              <a:rPr lang="en" sz="1700"/>
              <a:t>grammatical</a:t>
            </a:r>
            <a:r>
              <a:rPr lang="en" sz="1700"/>
              <a:t> errors.</a:t>
            </a:r>
            <a:endParaRPr sz="1700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I grew up with buckets, shovels, and nets </a:t>
            </a:r>
            <a:r>
              <a:rPr lang="en" sz="1200" u="sng">
                <a:solidFill>
                  <a:srgbClr val="012D62"/>
                </a:solidFill>
              </a:rPr>
              <a:t>waiting by the back door;</a:t>
            </a:r>
            <a:r>
              <a:rPr lang="en" sz="1200">
                <a:solidFill>
                  <a:srgbClr val="012D62"/>
                </a:solidFill>
              </a:rPr>
              <a:t> (1) hip-waders hanging in the closet; tide table charts covering the refrigerator door; and a microscope </a:t>
            </a:r>
            <a:r>
              <a:rPr lang="en" sz="1200" u="sng">
                <a:solidFill>
                  <a:srgbClr val="012D62"/>
                </a:solidFill>
              </a:rPr>
              <a:t>was sitting</a:t>
            </a:r>
            <a:r>
              <a:rPr lang="en" sz="1200">
                <a:solidFill>
                  <a:srgbClr val="012D62"/>
                </a:solidFill>
              </a:rPr>
              <a:t> (2) on the kitchen table. </a:t>
            </a:r>
            <a:r>
              <a:rPr lang="en" sz="1200" u="sng">
                <a:solidFill>
                  <a:srgbClr val="012D62"/>
                </a:solidFill>
              </a:rPr>
              <a:t>Having studied, my mother is</a:t>
            </a:r>
            <a:r>
              <a:rPr lang="en" sz="1200">
                <a:solidFill>
                  <a:srgbClr val="012D62"/>
                </a:solidFill>
              </a:rPr>
              <a:t> (3) a marine biologist. </a:t>
            </a:r>
            <a:r>
              <a:rPr lang="en" sz="1200" u="sng">
                <a:solidFill>
                  <a:srgbClr val="012D62"/>
                </a:solidFill>
              </a:rPr>
              <a:t>Our household might have been described as uncooperative.</a:t>
            </a:r>
            <a:r>
              <a:rPr lang="en" sz="1200">
                <a:solidFill>
                  <a:srgbClr val="012D62"/>
                </a:solidFill>
              </a:rPr>
              <a:t> (4) Our meals weren’t always served in the expected order of breakfast, lunch, and supper. Everything </a:t>
            </a:r>
            <a:r>
              <a:rPr lang="en" sz="1200" u="sng">
                <a:solidFill>
                  <a:srgbClr val="012D62"/>
                </a:solidFill>
              </a:rPr>
              <a:t>was subservient to the disposal of</a:t>
            </a:r>
            <a:r>
              <a:rPr lang="en" sz="1200">
                <a:solidFill>
                  <a:srgbClr val="012D62"/>
                </a:solidFill>
              </a:rPr>
              <a:t> (5) the tides. When the tide was low, Mom</a:t>
            </a:r>
            <a:endParaRPr sz="1200">
              <a:solidFill>
                <a:srgbClr val="012D6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……………………………………………………………………………………………………………………………………………….. </a:t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2300" y="1062675"/>
            <a:ext cx="100100" cy="1201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2338" y="2501938"/>
            <a:ext cx="3038475" cy="2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199825" y="4499625"/>
            <a:ext cx="16428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Question</a:t>
            </a:r>
            <a:endParaRPr/>
          </a:p>
        </p:txBody>
      </p:sp>
      <p:sp>
        <p:nvSpPr>
          <p:cNvPr id="93" name="Google Shape;93;p18"/>
          <p:cNvSpPr txBox="1"/>
          <p:nvPr/>
        </p:nvSpPr>
        <p:spPr>
          <a:xfrm>
            <a:off x="7600400" y="4568875"/>
            <a:ext cx="13320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Question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/>
          <p:nvPr/>
        </p:nvSpPr>
        <p:spPr>
          <a:xfrm>
            <a:off x="8740250" y="1250725"/>
            <a:ext cx="295800" cy="104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X: </a:t>
            </a:r>
            <a:r>
              <a:rPr lang="en" sz="1700"/>
              <a:t>Read the following passage and correct any grammatical errors.</a:t>
            </a:r>
            <a:endParaRPr sz="1700"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I grew up with buckets, shovels, and nets </a:t>
            </a:r>
            <a:r>
              <a:rPr lang="en" sz="1200" u="sng">
                <a:solidFill>
                  <a:srgbClr val="012D62"/>
                </a:solidFill>
              </a:rPr>
              <a:t>waiting by the back door;</a:t>
            </a:r>
            <a:r>
              <a:rPr lang="en" sz="1200">
                <a:solidFill>
                  <a:srgbClr val="012D62"/>
                </a:solidFill>
              </a:rPr>
              <a:t> (1) hip-waders hanging in the closet; tide table charts covering the refrigerator door; and a microscope </a:t>
            </a:r>
            <a:r>
              <a:rPr lang="en" sz="1200" u="sng">
                <a:solidFill>
                  <a:srgbClr val="012D62"/>
                </a:solidFill>
              </a:rPr>
              <a:t>was sitting</a:t>
            </a:r>
            <a:r>
              <a:rPr lang="en" sz="1200">
                <a:solidFill>
                  <a:srgbClr val="012D62"/>
                </a:solidFill>
              </a:rPr>
              <a:t> (2) on the kitchen table. </a:t>
            </a:r>
            <a:r>
              <a:rPr lang="en" sz="1200" u="sng">
                <a:solidFill>
                  <a:srgbClr val="012D62"/>
                </a:solidFill>
              </a:rPr>
              <a:t>Having studied, my mother is</a:t>
            </a:r>
            <a:r>
              <a:rPr lang="en" sz="1200">
                <a:solidFill>
                  <a:srgbClr val="012D62"/>
                </a:solidFill>
              </a:rPr>
              <a:t> (3) a marine biologist. </a:t>
            </a:r>
            <a:r>
              <a:rPr lang="en" sz="1200" u="sng">
                <a:solidFill>
                  <a:srgbClr val="012D62"/>
                </a:solidFill>
              </a:rPr>
              <a:t>Our household might have been described as uncooperative.</a:t>
            </a:r>
            <a:r>
              <a:rPr lang="en" sz="1200">
                <a:solidFill>
                  <a:srgbClr val="012D62"/>
                </a:solidFill>
              </a:rPr>
              <a:t> (4) Our meals weren’t always served in the expected order of breakfast, lunch, and supper. Everything </a:t>
            </a:r>
            <a:r>
              <a:rPr lang="en" sz="1200" u="sng">
                <a:solidFill>
                  <a:srgbClr val="012D62"/>
                </a:solidFill>
              </a:rPr>
              <a:t>was subservient to the disposal of</a:t>
            </a:r>
            <a:r>
              <a:rPr lang="en" sz="1200">
                <a:solidFill>
                  <a:srgbClr val="012D62"/>
                </a:solidFill>
              </a:rPr>
              <a:t> (5) the tides. When the tide was low, Mom</a:t>
            </a:r>
            <a:endParaRPr sz="1200">
              <a:solidFill>
                <a:srgbClr val="012D6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……………………………………………………………………………………………………………………………………………….. </a:t>
            </a: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2300" y="1332125"/>
            <a:ext cx="100100" cy="93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2338" y="2501938"/>
            <a:ext cx="3038475" cy="2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9"/>
          <p:cNvSpPr txBox="1"/>
          <p:nvPr/>
        </p:nvSpPr>
        <p:spPr>
          <a:xfrm>
            <a:off x="199825" y="4499625"/>
            <a:ext cx="16428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Question</a:t>
            </a: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7600400" y="4568875"/>
            <a:ext cx="13320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Question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X: </a:t>
            </a:r>
            <a:r>
              <a:rPr lang="en" sz="1700"/>
              <a:t>Read the following passage and correct any grammatical errors.</a:t>
            </a:r>
            <a:endParaRPr sz="1700"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I grew up with buckets, shovels, and nets </a:t>
            </a:r>
            <a:r>
              <a:rPr lang="en" sz="1200" u="sng">
                <a:solidFill>
                  <a:srgbClr val="012D62"/>
                </a:solidFill>
              </a:rPr>
              <a:t>waiting by the back door;</a:t>
            </a:r>
            <a:r>
              <a:rPr lang="en" sz="1200">
                <a:solidFill>
                  <a:srgbClr val="012D62"/>
                </a:solidFill>
              </a:rPr>
              <a:t> (1) hip-waders hanging in the closet; tide table charts covering the refrigerator door; and a microscope </a:t>
            </a:r>
            <a:r>
              <a:rPr lang="en" sz="1200" u="sng">
                <a:solidFill>
                  <a:srgbClr val="012D62"/>
                </a:solidFill>
              </a:rPr>
              <a:t>was sitting</a:t>
            </a:r>
            <a:r>
              <a:rPr lang="en" sz="1200">
                <a:solidFill>
                  <a:srgbClr val="012D62"/>
                </a:solidFill>
              </a:rPr>
              <a:t> (2) on the kitchen table. </a:t>
            </a:r>
            <a:r>
              <a:rPr lang="en" sz="1200" u="sng">
                <a:solidFill>
                  <a:srgbClr val="012D62"/>
                </a:solidFill>
              </a:rPr>
              <a:t>Having studied, my mother is</a:t>
            </a:r>
            <a:r>
              <a:rPr lang="en" sz="1200">
                <a:solidFill>
                  <a:srgbClr val="012D62"/>
                </a:solidFill>
              </a:rPr>
              <a:t> (3) a marine biologist. </a:t>
            </a:r>
            <a:r>
              <a:rPr lang="en" sz="1200" u="sng">
                <a:solidFill>
                  <a:srgbClr val="012D62"/>
                </a:solidFill>
              </a:rPr>
              <a:t>Our household might have been described as uncooperative.</a:t>
            </a:r>
            <a:r>
              <a:rPr lang="en" sz="1200">
                <a:solidFill>
                  <a:srgbClr val="012D62"/>
                </a:solidFill>
              </a:rPr>
              <a:t> (4) Our meals weren’t always served in the expected order of breakfast, lunch, and supper. Everything </a:t>
            </a:r>
            <a:r>
              <a:rPr lang="en" sz="1200" u="sng">
                <a:solidFill>
                  <a:srgbClr val="012D62"/>
                </a:solidFill>
              </a:rPr>
              <a:t>was subservient to the disposal of</a:t>
            </a:r>
            <a:r>
              <a:rPr lang="en" sz="1200">
                <a:solidFill>
                  <a:srgbClr val="012D62"/>
                </a:solidFill>
              </a:rPr>
              <a:t> (5) the tides. When the tide was low, Mom</a:t>
            </a:r>
            <a:endParaRPr sz="1200">
              <a:solidFill>
                <a:srgbClr val="012D6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……………………………………………………………………………………………………………………………………………….. </a:t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2300" y="1062675"/>
            <a:ext cx="100100" cy="1201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2338" y="2501938"/>
            <a:ext cx="3038475" cy="2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0"/>
          <p:cNvSpPr txBox="1"/>
          <p:nvPr/>
        </p:nvSpPr>
        <p:spPr>
          <a:xfrm>
            <a:off x="199825" y="4499625"/>
            <a:ext cx="16428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Question</a:t>
            </a:r>
            <a:endParaRPr/>
          </a:p>
        </p:txBody>
      </p:sp>
      <p:sp>
        <p:nvSpPr>
          <p:cNvPr id="114" name="Google Shape;114;p20"/>
          <p:cNvSpPr txBox="1"/>
          <p:nvPr/>
        </p:nvSpPr>
        <p:spPr>
          <a:xfrm>
            <a:off x="7600400" y="4568875"/>
            <a:ext cx="13320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Question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/>
          <p:nvPr/>
        </p:nvSpPr>
        <p:spPr>
          <a:xfrm>
            <a:off x="2723475" y="2457175"/>
            <a:ext cx="3315600" cy="2183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X: </a:t>
            </a:r>
            <a:r>
              <a:rPr lang="en" sz="1700"/>
              <a:t>Read the following passage and correct any grammatical errors.</a:t>
            </a:r>
            <a:endParaRPr sz="1700"/>
          </a:p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311700" y="1152475"/>
            <a:ext cx="8520600" cy="130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I grew up with buckets, shovels, and nets </a:t>
            </a:r>
            <a:r>
              <a:rPr lang="en" sz="1200" u="sng">
                <a:solidFill>
                  <a:srgbClr val="012D62"/>
                </a:solidFill>
              </a:rPr>
              <a:t>waiting by the back door;</a:t>
            </a:r>
            <a:r>
              <a:rPr lang="en" sz="1200">
                <a:solidFill>
                  <a:srgbClr val="012D62"/>
                </a:solidFill>
              </a:rPr>
              <a:t> (1) hip-waders hanging in the closet; tide table charts covering the refrigerator door; and a microscope </a:t>
            </a:r>
            <a:r>
              <a:rPr lang="en" sz="1200" u="sng">
                <a:solidFill>
                  <a:srgbClr val="012D62"/>
                </a:solidFill>
              </a:rPr>
              <a:t>was sitting</a:t>
            </a:r>
            <a:r>
              <a:rPr lang="en" sz="1200">
                <a:solidFill>
                  <a:srgbClr val="012D62"/>
                </a:solidFill>
              </a:rPr>
              <a:t> (2) on the kitchen table. </a:t>
            </a:r>
            <a:r>
              <a:rPr lang="en" sz="1200" u="sng">
                <a:solidFill>
                  <a:srgbClr val="012D62"/>
                </a:solidFill>
              </a:rPr>
              <a:t>Having studied, my mother is</a:t>
            </a:r>
            <a:r>
              <a:rPr lang="en" sz="1200">
                <a:solidFill>
                  <a:srgbClr val="012D62"/>
                </a:solidFill>
              </a:rPr>
              <a:t> (3) a marine biologist. </a:t>
            </a:r>
            <a:r>
              <a:rPr lang="en" sz="1200" u="sng">
                <a:solidFill>
                  <a:srgbClr val="012D62"/>
                </a:solidFill>
              </a:rPr>
              <a:t>Our household might have been described as uncooperative.</a:t>
            </a:r>
            <a:r>
              <a:rPr lang="en" sz="1200">
                <a:solidFill>
                  <a:srgbClr val="012D62"/>
                </a:solidFill>
              </a:rPr>
              <a:t> (4) Our meals weren’t always served in the expected order of breakfast, lunch, and supper. Everything </a:t>
            </a:r>
            <a:r>
              <a:rPr lang="en" sz="1200" u="sng">
                <a:solidFill>
                  <a:srgbClr val="012D62"/>
                </a:solidFill>
              </a:rPr>
              <a:t>was subservient to the disposal of</a:t>
            </a:r>
            <a:r>
              <a:rPr lang="en" sz="1200">
                <a:solidFill>
                  <a:srgbClr val="012D62"/>
                </a:solidFill>
              </a:rPr>
              <a:t> (5) the tides. When the tide was low, Mom</a:t>
            </a:r>
            <a:endParaRPr sz="1200">
              <a:solidFill>
                <a:srgbClr val="012D6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" sz="1200">
                <a:solidFill>
                  <a:srgbClr val="012D62"/>
                </a:solidFill>
              </a:rPr>
              <a:t>……………………………………………………………………………………………………………………………………………….. </a:t>
            </a:r>
            <a:endParaRPr/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2300" y="1062675"/>
            <a:ext cx="100100" cy="1201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2338" y="2501938"/>
            <a:ext cx="3038475" cy="2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1"/>
          <p:cNvSpPr txBox="1"/>
          <p:nvPr/>
        </p:nvSpPr>
        <p:spPr>
          <a:xfrm>
            <a:off x="199825" y="4499625"/>
            <a:ext cx="16428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Question</a:t>
            </a:r>
            <a:endParaRPr/>
          </a:p>
        </p:txBody>
      </p:sp>
      <p:sp>
        <p:nvSpPr>
          <p:cNvPr id="125" name="Google Shape;125;p21"/>
          <p:cNvSpPr txBox="1"/>
          <p:nvPr/>
        </p:nvSpPr>
        <p:spPr>
          <a:xfrm>
            <a:off x="7600400" y="4568875"/>
            <a:ext cx="13320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Question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